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69" r:id="rId5"/>
    <p:sldId id="266" r:id="rId6"/>
    <p:sldId id="267"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7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68" autoAdjust="0"/>
    <p:restoredTop sz="94660"/>
  </p:normalViewPr>
  <p:slideViewPr>
    <p:cSldViewPr snapToGrid="0">
      <p:cViewPr varScale="1">
        <p:scale>
          <a:sx n="89" d="100"/>
          <a:sy n="89" d="100"/>
        </p:scale>
        <p:origin x="758" y="72"/>
      </p:cViewPr>
      <p:guideLst>
        <p:guide pos="3840"/>
        <p:guide orient="horz" pos="275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jpg>
</file>

<file path=ppt/media/image4.jpg>
</file>

<file path=ppt/media/image5.jpg>
</file>

<file path=ppt/media/image6.jp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4/20/2023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4/20/2023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4/20/2023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4/20/2023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4/20/2023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4/20/2023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4/20/2023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4/20/2023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4/20/2023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4/20/2023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4/20/2023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4/20/2023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5.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4443F-40F0-51B0-4964-F115490EE441}"/>
              </a:ext>
            </a:extLst>
          </p:cNvPr>
          <p:cNvSpPr>
            <a:spLocks noGrp="1"/>
          </p:cNvSpPr>
          <p:nvPr>
            <p:ph type="ctrTitle"/>
          </p:nvPr>
        </p:nvSpPr>
        <p:spPr>
          <a:xfrm>
            <a:off x="1600200" y="1112808"/>
            <a:ext cx="8991600" cy="3260784"/>
          </a:xfrm>
        </p:spPr>
        <p:txBody>
          <a:bodyPr>
            <a:normAutofit/>
          </a:bodyPr>
          <a:lstStyle/>
          <a:p>
            <a:r>
              <a:rPr lang="en-IN" b="1" dirty="0"/>
              <a:t>Artificial Intelligence</a:t>
            </a:r>
            <a:br>
              <a:rPr lang="en-IN" b="1" dirty="0"/>
            </a:br>
            <a:r>
              <a:rPr lang="en-IN" b="1" dirty="0"/>
              <a:t>in</a:t>
            </a:r>
            <a:br>
              <a:rPr lang="en-IN" b="1" dirty="0"/>
            </a:br>
            <a:r>
              <a:rPr lang="en-IN" b="1" dirty="0"/>
              <a:t>Banking</a:t>
            </a:r>
            <a:br>
              <a:rPr lang="en-IN" b="1" dirty="0"/>
            </a:br>
            <a:endParaRPr lang="en-IN" dirty="0"/>
          </a:p>
        </p:txBody>
      </p:sp>
      <p:sp>
        <p:nvSpPr>
          <p:cNvPr id="4" name="TextBox 3">
            <a:extLst>
              <a:ext uri="{FF2B5EF4-FFF2-40B4-BE49-F238E27FC236}">
                <a16:creationId xmlns:a16="http://schemas.microsoft.com/office/drawing/2014/main" id="{CB5658D2-724E-5C3A-1BBD-94815419153A}"/>
              </a:ext>
            </a:extLst>
          </p:cNvPr>
          <p:cNvSpPr txBox="1"/>
          <p:nvPr/>
        </p:nvSpPr>
        <p:spPr>
          <a:xfrm>
            <a:off x="5117619" y="0"/>
            <a:ext cx="1809391" cy="369332"/>
          </a:xfrm>
          <a:prstGeom prst="rect">
            <a:avLst/>
          </a:prstGeom>
          <a:noFill/>
        </p:spPr>
        <p:txBody>
          <a:bodyPr wrap="square">
            <a:spAutoFit/>
          </a:bodyPr>
          <a:lstStyle/>
          <a:p>
            <a:r>
              <a:rPr lang="en-IN" dirty="0"/>
              <a:t>।। </a:t>
            </a:r>
            <a:r>
              <a:rPr lang="en-IN" dirty="0" err="1"/>
              <a:t>जय</a:t>
            </a:r>
            <a:r>
              <a:rPr lang="en-IN" dirty="0"/>
              <a:t> </a:t>
            </a:r>
            <a:r>
              <a:rPr lang="en-IN" dirty="0" err="1"/>
              <a:t>श्री</a:t>
            </a:r>
            <a:r>
              <a:rPr lang="en-IN" dirty="0"/>
              <a:t> </a:t>
            </a:r>
            <a:r>
              <a:rPr lang="en-IN" dirty="0" err="1"/>
              <a:t>राम</a:t>
            </a:r>
            <a:r>
              <a:rPr lang="en-IN" dirty="0"/>
              <a:t>।।</a:t>
            </a:r>
          </a:p>
        </p:txBody>
      </p:sp>
    </p:spTree>
    <p:extLst>
      <p:ext uri="{BB962C8B-B14F-4D97-AF65-F5344CB8AC3E}">
        <p14:creationId xmlns:p14="http://schemas.microsoft.com/office/powerpoint/2010/main" val="3672407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E6394F-2271-50E1-6E6C-879BAFE38A46}"/>
              </a:ext>
            </a:extLst>
          </p:cNvPr>
          <p:cNvSpPr>
            <a:spLocks noGrp="1"/>
          </p:cNvSpPr>
          <p:nvPr>
            <p:ph type="ctrTitle"/>
          </p:nvPr>
        </p:nvSpPr>
        <p:spPr>
          <a:xfrm>
            <a:off x="94889" y="129396"/>
            <a:ext cx="6064371" cy="6297284"/>
          </a:xfrm>
        </p:spPr>
        <p:txBody>
          <a:bodyPr/>
          <a:lstStyle/>
          <a:p>
            <a:pPr marL="342900" indent="-342900" algn="l">
              <a:buFont typeface="Wingdings" panose="05000000000000000000" pitchFamily="2" charset="2"/>
              <a:buChar char="q"/>
            </a:pPr>
            <a:r>
              <a:rPr lang="en-US" sz="2000" b="1" dirty="0"/>
              <a:t>Introduction</a:t>
            </a:r>
            <a:br>
              <a:rPr lang="en-US" sz="2000" b="1" dirty="0"/>
            </a:br>
            <a:br>
              <a:rPr lang="en-US" sz="2000" b="1" dirty="0"/>
            </a:br>
            <a:r>
              <a:rPr lang="en-US" sz="2000" b="1" dirty="0"/>
              <a:t>applications in banking</a:t>
            </a:r>
            <a:br>
              <a:rPr lang="en-US" sz="2000" b="1" dirty="0"/>
            </a:br>
            <a:r>
              <a:rPr lang="en-US" sz="2000" b="1" dirty="0"/>
              <a:t>	Loan Processing</a:t>
            </a:r>
            <a:br>
              <a:rPr lang="en-US" sz="2000" b="1" dirty="0"/>
            </a:br>
            <a:br>
              <a:rPr lang="en-US" sz="2000" b="1" dirty="0"/>
            </a:br>
            <a:r>
              <a:rPr lang="en-US" sz="2000" b="1" dirty="0"/>
              <a:t>	Risk Management</a:t>
            </a:r>
            <a:br>
              <a:rPr lang="en-US" sz="2000" b="1" dirty="0"/>
            </a:br>
            <a:br>
              <a:rPr lang="en-US" sz="2000" b="1" dirty="0"/>
            </a:br>
            <a:r>
              <a:rPr lang="en-US" sz="2000" b="1" dirty="0"/>
              <a:t>	Customer Service</a:t>
            </a:r>
            <a:br>
              <a:rPr lang="en-US" sz="2000" b="1" dirty="0"/>
            </a:br>
            <a:br>
              <a:rPr lang="en-US" sz="2000" b="1" dirty="0"/>
            </a:br>
            <a:r>
              <a:rPr lang="en-US" sz="2000" b="1" dirty="0"/>
              <a:t>	Security</a:t>
            </a:r>
            <a:br>
              <a:rPr lang="en-US" sz="2000" b="1" dirty="0"/>
            </a:br>
            <a:br>
              <a:rPr lang="en-US" sz="2000" b="1" dirty="0"/>
            </a:br>
            <a:r>
              <a:rPr lang="en-US" sz="2000" b="1" dirty="0"/>
              <a:t>	fraud  DETECTION</a:t>
            </a:r>
            <a:br>
              <a:rPr lang="en-US" sz="2000" b="1" dirty="0"/>
            </a:br>
            <a:br>
              <a:rPr lang="en-US" sz="2000" b="1" dirty="0"/>
            </a:br>
            <a:r>
              <a:rPr lang="en-US" sz="2000" b="1" dirty="0"/>
              <a:t>	Conclusion</a:t>
            </a:r>
            <a:br>
              <a:rPr lang="en-US" sz="2000" b="1" dirty="0"/>
            </a:br>
            <a:br>
              <a:rPr lang="en-US" sz="2000" b="1" dirty="0"/>
            </a:br>
            <a:br>
              <a:rPr lang="en-US" sz="2000" b="1" dirty="0"/>
            </a:br>
            <a:endParaRPr lang="en-IN" dirty="0"/>
          </a:p>
        </p:txBody>
      </p:sp>
      <p:pic>
        <p:nvPicPr>
          <p:cNvPr id="3" name="Picture 2">
            <a:extLst>
              <a:ext uri="{FF2B5EF4-FFF2-40B4-BE49-F238E27FC236}">
                <a16:creationId xmlns:a16="http://schemas.microsoft.com/office/drawing/2014/main" id="{122B2F8B-AF26-834A-C323-3C243FEA9F86}"/>
              </a:ext>
            </a:extLst>
          </p:cNvPr>
          <p:cNvPicPr>
            <a:picLocks noChangeAspect="1"/>
          </p:cNvPicPr>
          <p:nvPr/>
        </p:nvPicPr>
        <p:blipFill>
          <a:blip r:embed="rId2"/>
          <a:stretch>
            <a:fillRect/>
          </a:stretch>
        </p:blipFill>
        <p:spPr>
          <a:xfrm>
            <a:off x="6617807" y="258792"/>
            <a:ext cx="5321151" cy="6193767"/>
          </a:xfrm>
          <a:prstGeom prst="rect">
            <a:avLst/>
          </a:prstGeom>
        </p:spPr>
      </p:pic>
    </p:spTree>
    <p:extLst>
      <p:ext uri="{BB962C8B-B14F-4D97-AF65-F5344CB8AC3E}">
        <p14:creationId xmlns:p14="http://schemas.microsoft.com/office/powerpoint/2010/main" val="3347281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AF3C71-843F-A073-90EE-33561AB636C0}"/>
              </a:ext>
            </a:extLst>
          </p:cNvPr>
          <p:cNvSpPr>
            <a:spLocks noGrp="1"/>
          </p:cNvSpPr>
          <p:nvPr>
            <p:ph type="title"/>
          </p:nvPr>
        </p:nvSpPr>
        <p:spPr>
          <a:xfrm>
            <a:off x="701500" y="319178"/>
            <a:ext cx="4684143" cy="1052422"/>
          </a:xfrm>
        </p:spPr>
        <p:txBody>
          <a:bodyPr/>
          <a:lstStyle/>
          <a:p>
            <a:br>
              <a:rPr lang="en-US" b="1" dirty="0"/>
            </a:br>
            <a:br>
              <a:rPr lang="en-US" b="1" dirty="0"/>
            </a:br>
            <a:r>
              <a:rPr lang="en-US" b="1" dirty="0"/>
              <a:t>Introduction</a:t>
            </a:r>
            <a:br>
              <a:rPr lang="en-US" b="1" dirty="0"/>
            </a:br>
            <a:br>
              <a:rPr lang="en-US" dirty="0"/>
            </a:br>
            <a:endParaRPr lang="en-IN" dirty="0"/>
          </a:p>
        </p:txBody>
      </p:sp>
      <p:pic>
        <p:nvPicPr>
          <p:cNvPr id="10" name="Picture Placeholder 9">
            <a:extLst>
              <a:ext uri="{FF2B5EF4-FFF2-40B4-BE49-F238E27FC236}">
                <a16:creationId xmlns:a16="http://schemas.microsoft.com/office/drawing/2014/main" id="{14E3721E-1E2E-BCA7-9DFF-2014AE903968}"/>
              </a:ext>
            </a:extLst>
          </p:cNvPr>
          <p:cNvPicPr>
            <a:picLocks noGrp="1" noChangeAspect="1"/>
          </p:cNvPicPr>
          <p:nvPr>
            <p:ph type="pic" idx="1"/>
          </p:nvPr>
        </p:nvPicPr>
        <p:blipFill>
          <a:blip r:embed="rId2"/>
          <a:srcRect l="5509" r="5509"/>
          <a:stretch>
            <a:fillRect/>
          </a:stretch>
        </p:blipFill>
        <p:spPr>
          <a:xfrm>
            <a:off x="6096000" y="0"/>
            <a:ext cx="6096000" cy="6851027"/>
          </a:xfrm>
        </p:spPr>
      </p:pic>
      <p:sp>
        <p:nvSpPr>
          <p:cNvPr id="6" name="Text Placeholder 5">
            <a:extLst>
              <a:ext uri="{FF2B5EF4-FFF2-40B4-BE49-F238E27FC236}">
                <a16:creationId xmlns:a16="http://schemas.microsoft.com/office/drawing/2014/main" id="{4039C5E6-0129-E323-B516-6E68EDB9F572}"/>
              </a:ext>
            </a:extLst>
          </p:cNvPr>
          <p:cNvSpPr>
            <a:spLocks noGrp="1"/>
          </p:cNvSpPr>
          <p:nvPr>
            <p:ph type="body" sz="half" idx="2"/>
          </p:nvPr>
        </p:nvSpPr>
        <p:spPr>
          <a:xfrm>
            <a:off x="577970" y="1570008"/>
            <a:ext cx="5158596" cy="4790107"/>
          </a:xfrm>
        </p:spPr>
        <p:txBody>
          <a:bodyPr>
            <a:normAutofit/>
          </a:bodyPr>
          <a:lstStyle/>
          <a:p>
            <a:r>
              <a:rPr lang="en-US" sz="1800" dirty="0"/>
              <a:t>Artificial intelligence (AI) is revolutionizing the way we do business, and banking is no exception. With the help of AI, banks can streamline their operations, improve customer service, and even detect fraud more effectively.</a:t>
            </a:r>
          </a:p>
          <a:p>
            <a:br>
              <a:rPr lang="en-US" sz="1800" dirty="0"/>
            </a:br>
            <a:endParaRPr lang="en-IN" sz="1800" dirty="0"/>
          </a:p>
        </p:txBody>
      </p:sp>
    </p:spTree>
    <p:extLst>
      <p:ext uri="{BB962C8B-B14F-4D97-AF65-F5344CB8AC3E}">
        <p14:creationId xmlns:p14="http://schemas.microsoft.com/office/powerpoint/2010/main" val="1436803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11AE52A-FDDD-B30F-6854-6235BE712C46}"/>
              </a:ext>
            </a:extLst>
          </p:cNvPr>
          <p:cNvSpPr txBox="1"/>
          <p:nvPr/>
        </p:nvSpPr>
        <p:spPr>
          <a:xfrm>
            <a:off x="985568" y="820312"/>
            <a:ext cx="4074704" cy="4832092"/>
          </a:xfrm>
          <a:prstGeom prst="rect">
            <a:avLst/>
          </a:prstGeom>
          <a:noFill/>
        </p:spPr>
        <p:txBody>
          <a:bodyPr wrap="square">
            <a:spAutoFit/>
          </a:bodyPr>
          <a:lstStyle/>
          <a:p>
            <a:r>
              <a:rPr lang="en-IN" sz="2800" dirty="0"/>
              <a:t>LOAN PROCESSING</a:t>
            </a:r>
          </a:p>
          <a:p>
            <a:endParaRPr lang="en-IN" sz="2800" dirty="0"/>
          </a:p>
          <a:p>
            <a:r>
              <a:rPr lang="en-IN" sz="2800" dirty="0"/>
              <a:t>RISK MANAGEMENT</a:t>
            </a:r>
          </a:p>
          <a:p>
            <a:endParaRPr lang="en-IN" sz="2800" dirty="0"/>
          </a:p>
          <a:p>
            <a:r>
              <a:rPr lang="en-IN" sz="2800" dirty="0"/>
              <a:t>CUSTOMER SERVICE</a:t>
            </a:r>
          </a:p>
          <a:p>
            <a:endParaRPr lang="en-IN" sz="2800" dirty="0"/>
          </a:p>
          <a:p>
            <a:r>
              <a:rPr lang="en-IN" sz="2800" dirty="0"/>
              <a:t>SECURITY</a:t>
            </a:r>
          </a:p>
          <a:p>
            <a:endParaRPr lang="en-IN" sz="2800" dirty="0"/>
          </a:p>
          <a:p>
            <a:r>
              <a:rPr lang="en-IN" sz="2800" dirty="0"/>
              <a:t>FRAUD DETECTION</a:t>
            </a:r>
          </a:p>
          <a:p>
            <a:endParaRPr lang="en-IN" sz="2800" dirty="0"/>
          </a:p>
          <a:p>
            <a:endParaRPr lang="en-IN" sz="2800" dirty="0"/>
          </a:p>
        </p:txBody>
      </p:sp>
    </p:spTree>
    <p:extLst>
      <p:ext uri="{BB962C8B-B14F-4D97-AF65-F5344CB8AC3E}">
        <p14:creationId xmlns:p14="http://schemas.microsoft.com/office/powerpoint/2010/main" val="104490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8B5186C-2703-F189-9FD8-67D0E016A33D}"/>
              </a:ext>
            </a:extLst>
          </p:cNvPr>
          <p:cNvSpPr>
            <a:spLocks noGrp="1"/>
          </p:cNvSpPr>
          <p:nvPr>
            <p:ph type="title"/>
          </p:nvPr>
        </p:nvSpPr>
        <p:spPr>
          <a:xfrm>
            <a:off x="3507299" y="53360"/>
            <a:ext cx="4692770" cy="1086928"/>
          </a:xfrm>
        </p:spPr>
        <p:txBody>
          <a:bodyPr>
            <a:normAutofit fontScale="90000"/>
          </a:bodyPr>
          <a:lstStyle/>
          <a:p>
            <a:br>
              <a:rPr lang="en-IN" dirty="0"/>
            </a:br>
            <a:r>
              <a:rPr lang="en-IN" dirty="0"/>
              <a:t>Anomalies detection</a:t>
            </a:r>
            <a:br>
              <a:rPr lang="en-IN" dirty="0"/>
            </a:br>
            <a:endParaRPr lang="en-IN" dirty="0"/>
          </a:p>
        </p:txBody>
      </p:sp>
      <p:pic>
        <p:nvPicPr>
          <p:cNvPr id="12" name="Picture 11">
            <a:extLst>
              <a:ext uri="{FF2B5EF4-FFF2-40B4-BE49-F238E27FC236}">
                <a16:creationId xmlns:a16="http://schemas.microsoft.com/office/drawing/2014/main" id="{1B8F1B12-DBCA-57CC-2EC9-6A11619ADD2B}"/>
              </a:ext>
            </a:extLst>
          </p:cNvPr>
          <p:cNvPicPr>
            <a:picLocks noChangeAspect="1"/>
          </p:cNvPicPr>
          <p:nvPr/>
        </p:nvPicPr>
        <p:blipFill>
          <a:blip r:embed="rId2"/>
          <a:stretch>
            <a:fillRect/>
          </a:stretch>
        </p:blipFill>
        <p:spPr>
          <a:xfrm>
            <a:off x="0" y="3961014"/>
            <a:ext cx="12192000" cy="2957371"/>
          </a:xfrm>
          <a:prstGeom prst="rect">
            <a:avLst/>
          </a:prstGeom>
        </p:spPr>
      </p:pic>
      <p:pic>
        <p:nvPicPr>
          <p:cNvPr id="2" name="Content Placeholder 9">
            <a:extLst>
              <a:ext uri="{FF2B5EF4-FFF2-40B4-BE49-F238E27FC236}">
                <a16:creationId xmlns:a16="http://schemas.microsoft.com/office/drawing/2014/main" id="{45C01927-5693-1124-1DB3-7D53A0A0C8FC}"/>
              </a:ext>
            </a:extLst>
          </p:cNvPr>
          <p:cNvPicPr>
            <a:picLocks noChangeAspect="1"/>
          </p:cNvPicPr>
          <p:nvPr/>
        </p:nvPicPr>
        <p:blipFill>
          <a:blip r:embed="rId3"/>
          <a:stretch>
            <a:fillRect/>
          </a:stretch>
        </p:blipFill>
        <p:spPr>
          <a:xfrm>
            <a:off x="-16764" y="1207431"/>
            <a:ext cx="3990439" cy="2596777"/>
          </a:xfrm>
          <a:prstGeom prst="rect">
            <a:avLst/>
          </a:prstGeom>
        </p:spPr>
      </p:pic>
      <p:pic>
        <p:nvPicPr>
          <p:cNvPr id="3" name="Content Placeholder 7">
            <a:extLst>
              <a:ext uri="{FF2B5EF4-FFF2-40B4-BE49-F238E27FC236}">
                <a16:creationId xmlns:a16="http://schemas.microsoft.com/office/drawing/2014/main" id="{33B761DA-7114-BFAE-E0E6-344392367EF6}"/>
              </a:ext>
            </a:extLst>
          </p:cNvPr>
          <p:cNvPicPr>
            <a:picLocks noChangeAspect="1"/>
          </p:cNvPicPr>
          <p:nvPr/>
        </p:nvPicPr>
        <p:blipFill>
          <a:blip r:embed="rId4"/>
          <a:stretch>
            <a:fillRect/>
          </a:stretch>
        </p:blipFill>
        <p:spPr>
          <a:xfrm>
            <a:off x="7185804" y="1274625"/>
            <a:ext cx="4692770" cy="2552052"/>
          </a:xfrm>
          <a:prstGeom prst="rect">
            <a:avLst/>
          </a:prstGeom>
        </p:spPr>
      </p:pic>
    </p:spTree>
    <p:extLst>
      <p:ext uri="{BB962C8B-B14F-4D97-AF65-F5344CB8AC3E}">
        <p14:creationId xmlns:p14="http://schemas.microsoft.com/office/powerpoint/2010/main" val="1416390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9766876A-4BA1-09B0-4761-7C5612D1130E}"/>
              </a:ext>
            </a:extLst>
          </p:cNvPr>
          <p:cNvSpPr txBox="1"/>
          <p:nvPr/>
        </p:nvSpPr>
        <p:spPr>
          <a:xfrm>
            <a:off x="321334" y="1453551"/>
            <a:ext cx="6094562" cy="2862322"/>
          </a:xfrm>
          <a:prstGeom prst="rect">
            <a:avLst/>
          </a:prstGeom>
          <a:noFill/>
        </p:spPr>
        <p:txBody>
          <a:bodyPr wrap="square">
            <a:spAutoFit/>
          </a:bodyPr>
          <a:lstStyle/>
          <a:p>
            <a:r>
              <a:rPr lang="en-IN" dirty="0"/>
              <a:t>Al systems have been proven successful at detecting anomalies in transaction volume data. This time series process looks at expected data volumes based on historical patterns. </a:t>
            </a:r>
          </a:p>
          <a:p>
            <a:r>
              <a:rPr lang="en-IN" dirty="0"/>
              <a:t>Upper and lower boundaries are also predicted based on volume variation. This system is then used to compare real-time transaction value to expected volume.</a:t>
            </a:r>
          </a:p>
          <a:p>
            <a:r>
              <a:rPr lang="en-IN" dirty="0"/>
              <a:t> This real-time system allows network administrators to be notified when transactions start to spike above or fall below these boundaries so they can take action before an outage in service.</a:t>
            </a:r>
          </a:p>
        </p:txBody>
      </p:sp>
      <p:pic>
        <p:nvPicPr>
          <p:cNvPr id="2" name="Content Placeholder 7">
            <a:extLst>
              <a:ext uri="{FF2B5EF4-FFF2-40B4-BE49-F238E27FC236}">
                <a16:creationId xmlns:a16="http://schemas.microsoft.com/office/drawing/2014/main" id="{055F964E-7EA0-4996-DD88-210572A8AD39}"/>
              </a:ext>
            </a:extLst>
          </p:cNvPr>
          <p:cNvPicPr>
            <a:picLocks noChangeAspect="1"/>
          </p:cNvPicPr>
          <p:nvPr/>
        </p:nvPicPr>
        <p:blipFill>
          <a:blip r:embed="rId2"/>
          <a:stretch>
            <a:fillRect/>
          </a:stretch>
        </p:blipFill>
        <p:spPr>
          <a:xfrm>
            <a:off x="6995676" y="77638"/>
            <a:ext cx="4253483" cy="3243532"/>
          </a:xfrm>
          <a:prstGeom prst="rect">
            <a:avLst/>
          </a:prstGeom>
        </p:spPr>
      </p:pic>
      <p:pic>
        <p:nvPicPr>
          <p:cNvPr id="7" name="Content Placeholder 9">
            <a:extLst>
              <a:ext uri="{FF2B5EF4-FFF2-40B4-BE49-F238E27FC236}">
                <a16:creationId xmlns:a16="http://schemas.microsoft.com/office/drawing/2014/main" id="{24CADBFE-39D6-32DF-93DF-F015C8A66E39}"/>
              </a:ext>
            </a:extLst>
          </p:cNvPr>
          <p:cNvPicPr>
            <a:picLocks noChangeAspect="1"/>
          </p:cNvPicPr>
          <p:nvPr/>
        </p:nvPicPr>
        <p:blipFill>
          <a:blip r:embed="rId3"/>
          <a:stretch>
            <a:fillRect/>
          </a:stretch>
        </p:blipFill>
        <p:spPr>
          <a:xfrm>
            <a:off x="6995676" y="3416060"/>
            <a:ext cx="4390357" cy="3364302"/>
          </a:xfrm>
          <a:prstGeom prst="rect">
            <a:avLst/>
          </a:prstGeom>
        </p:spPr>
      </p:pic>
    </p:spTree>
    <p:extLst>
      <p:ext uri="{BB962C8B-B14F-4D97-AF65-F5344CB8AC3E}">
        <p14:creationId xmlns:p14="http://schemas.microsoft.com/office/powerpoint/2010/main" val="769389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27FED-9795-C584-03B2-52C2DAD56EC5}"/>
              </a:ext>
            </a:extLst>
          </p:cNvPr>
          <p:cNvSpPr>
            <a:spLocks noGrp="1"/>
          </p:cNvSpPr>
          <p:nvPr>
            <p:ph type="title"/>
          </p:nvPr>
        </p:nvSpPr>
        <p:spPr>
          <a:xfrm>
            <a:off x="846451" y="518546"/>
            <a:ext cx="4494998" cy="896187"/>
          </a:xfrm>
        </p:spPr>
        <p:txBody>
          <a:bodyPr/>
          <a:lstStyle/>
          <a:p>
            <a:r>
              <a:rPr lang="en-IN" dirty="0"/>
              <a:t>Conclusion</a:t>
            </a:r>
          </a:p>
        </p:txBody>
      </p:sp>
      <p:pic>
        <p:nvPicPr>
          <p:cNvPr id="6" name="Picture Placeholder 5">
            <a:extLst>
              <a:ext uri="{FF2B5EF4-FFF2-40B4-BE49-F238E27FC236}">
                <a16:creationId xmlns:a16="http://schemas.microsoft.com/office/drawing/2014/main" id="{42E7CCD5-77D3-FE65-88F4-2D7DB95652E0}"/>
              </a:ext>
            </a:extLst>
          </p:cNvPr>
          <p:cNvPicPr>
            <a:picLocks noGrp="1" noChangeAspect="1"/>
          </p:cNvPicPr>
          <p:nvPr>
            <p:ph type="pic" idx="1"/>
          </p:nvPr>
        </p:nvPicPr>
        <p:blipFill>
          <a:blip r:embed="rId2"/>
          <a:srcRect l="5509" r="5509"/>
          <a:stretch>
            <a:fillRect/>
          </a:stretch>
        </p:blipFill>
        <p:spPr/>
      </p:pic>
      <p:sp>
        <p:nvSpPr>
          <p:cNvPr id="4" name="Text Placeholder 3">
            <a:extLst>
              <a:ext uri="{FF2B5EF4-FFF2-40B4-BE49-F238E27FC236}">
                <a16:creationId xmlns:a16="http://schemas.microsoft.com/office/drawing/2014/main" id="{CF9EC9C7-CCF6-F35C-6C07-40DCEB23C637}"/>
              </a:ext>
            </a:extLst>
          </p:cNvPr>
          <p:cNvSpPr>
            <a:spLocks noGrp="1"/>
          </p:cNvSpPr>
          <p:nvPr>
            <p:ph type="body" sz="half" idx="2"/>
          </p:nvPr>
        </p:nvSpPr>
        <p:spPr>
          <a:xfrm>
            <a:off x="974785" y="1509624"/>
            <a:ext cx="4244196" cy="4183810"/>
          </a:xfrm>
        </p:spPr>
        <p:txBody>
          <a:bodyPr/>
          <a:lstStyle/>
          <a:p>
            <a:r>
              <a:rPr lang="en-US" sz="1600" dirty="0"/>
              <a:t>In conclusion, AI is transforming the banking industry in numerous ways, from improving customer service to enhancing security and risk management. As AI continues to evolve, we can expect to see even more innovative applications in the future.</a:t>
            </a:r>
          </a:p>
          <a:p>
            <a:endParaRPr lang="en-US" sz="1600" dirty="0"/>
          </a:p>
          <a:p>
            <a:r>
              <a:rPr lang="en-US" sz="1600" dirty="0"/>
              <a:t>However, it is important to note that AI is not a replacement for human expertise and judgment. Banks must ensure that they use AI responsibly and ethically, while continuing to prioritize customer needs and satisfaction.</a:t>
            </a:r>
          </a:p>
          <a:p>
            <a:endParaRPr lang="en-IN" dirty="0"/>
          </a:p>
        </p:txBody>
      </p:sp>
    </p:spTree>
    <p:extLst>
      <p:ext uri="{BB962C8B-B14F-4D97-AF65-F5344CB8AC3E}">
        <p14:creationId xmlns:p14="http://schemas.microsoft.com/office/powerpoint/2010/main" val="2755411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DCAF3F3-325B-811C-953D-3998E154A256}"/>
              </a:ext>
            </a:extLst>
          </p:cNvPr>
          <p:cNvSpPr>
            <a:spLocks noGrp="1"/>
          </p:cNvSpPr>
          <p:nvPr>
            <p:ph type="title"/>
          </p:nvPr>
        </p:nvSpPr>
        <p:spPr>
          <a:xfrm>
            <a:off x="-52551" y="1443441"/>
            <a:ext cx="6148551" cy="1985559"/>
          </a:xfrm>
        </p:spPr>
        <p:txBody>
          <a:bodyPr>
            <a:normAutofit/>
          </a:bodyPr>
          <a:lstStyle/>
          <a:p>
            <a:r>
              <a:rPr lang="en-IN" dirty="0"/>
              <a:t>THANK YOU</a:t>
            </a:r>
          </a:p>
        </p:txBody>
      </p:sp>
    </p:spTree>
    <p:extLst>
      <p:ext uri="{BB962C8B-B14F-4D97-AF65-F5344CB8AC3E}">
        <p14:creationId xmlns:p14="http://schemas.microsoft.com/office/powerpoint/2010/main" val="65910563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155</TotalTime>
  <Words>280</Words>
  <Application>Microsoft Office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Gill Sans MT</vt:lpstr>
      <vt:lpstr>Wingdings</vt:lpstr>
      <vt:lpstr>Parcel</vt:lpstr>
      <vt:lpstr>Artificial Intelligence in Banking </vt:lpstr>
      <vt:lpstr>Introduction  applications in banking  Loan Processing   Risk Management   Customer Service   Security   fraud  DETECTION   Conclusion   </vt:lpstr>
      <vt:lpstr>  Introduction  </vt:lpstr>
      <vt:lpstr>PowerPoint Presentation</vt:lpstr>
      <vt:lpstr> Anomalies detection </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in Banking</dc:title>
  <dc:creator>pratham thakur</dc:creator>
  <cp:keywords>ai project</cp:keywords>
  <cp:lastModifiedBy>pratham thakur</cp:lastModifiedBy>
  <cp:revision>10</cp:revision>
  <dcterms:created xsi:type="dcterms:W3CDTF">2023-04-19T16:56:54Z</dcterms:created>
  <dcterms:modified xsi:type="dcterms:W3CDTF">2023-04-20T04:26:57Z</dcterms:modified>
</cp:coreProperties>
</file>

<file path=docProps/thumbnail.jpeg>
</file>